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2" r:id="rId3"/>
    <p:sldId id="313" r:id="rId4"/>
    <p:sldId id="314" r:id="rId5"/>
    <p:sldId id="317" r:id="rId6"/>
    <p:sldId id="316" r:id="rId7"/>
    <p:sldId id="325" r:id="rId8"/>
    <p:sldId id="258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1B6"/>
    <a:srgbClr val="0B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699A-0E1B-43E5-BBF4-3BE7730294E4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CC8C-B5EC-4838-89E4-F77FA89074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6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16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158673" cy="430698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5772318" y="1606943"/>
            <a:ext cx="5158673" cy="430698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04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11308620" cy="430698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95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893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6985056" cy="565032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88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41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17081" y="4501195"/>
            <a:ext cx="5486400" cy="5667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17081" y="313370"/>
            <a:ext cx="5486400" cy="4114800"/>
          </a:xfrm>
          <a:prstGeom prst="rect">
            <a:avLst/>
          </a:prstGeom>
        </p:spPr>
      </p:sp>
      <p:sp>
        <p:nvSpPr>
          <p:cNvPr id="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917081" y="506793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panose="020B0603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59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7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73B39B-3716-FBFC-50D0-EB470EA43BC6}"/>
              </a:ext>
            </a:extLst>
          </p:cNvPr>
          <p:cNvSpPr txBox="1"/>
          <p:nvPr/>
        </p:nvSpPr>
        <p:spPr>
          <a:xfrm>
            <a:off x="649480" y="2080470"/>
            <a:ext cx="7545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Resultado consolidado para o período de 01/02/2025 a 28/02/2025</a:t>
            </a:r>
          </a:p>
        </p:txBody>
      </p:sp>
    </p:spTree>
    <p:extLst>
      <p:ext uri="{BB962C8B-B14F-4D97-AF65-F5344CB8AC3E}">
        <p14:creationId xmlns:p14="http://schemas.microsoft.com/office/powerpoint/2010/main" val="61084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0CC4077D-1645-617C-573C-49A3A83B3715}"/>
              </a:ext>
            </a:extLst>
          </p:cNvPr>
          <p:cNvSpPr txBox="1"/>
          <p:nvPr/>
        </p:nvSpPr>
        <p:spPr>
          <a:xfrm>
            <a:off x="2429164" y="511579"/>
            <a:ext cx="789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rebuchet MS" panose="020B0603020202020204" pitchFamily="34" charset="0"/>
              </a:rPr>
              <a:t>Recuperação por Faixa de Atraso e de valor PJ – Recursos Próprios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200198-AE0C-B05A-12A6-6D964780E0BF}"/>
              </a:ext>
            </a:extLst>
          </p:cNvPr>
          <p:cNvSpPr txBox="1"/>
          <p:nvPr/>
        </p:nvSpPr>
        <p:spPr>
          <a:xfrm>
            <a:off x="0" y="5656359"/>
            <a:ext cx="73066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Resultado consolidado: 01/02/2025 a 28/02/2025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A03C66-333B-C516-8B2C-FCEF695D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80" y="4354567"/>
            <a:ext cx="3800475" cy="14287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CD89820-8062-AE04-CE97-5466B8428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2" y="1378539"/>
            <a:ext cx="11863416" cy="2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3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B0441-EB98-BB29-B81B-5714D1EA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2" y="424890"/>
            <a:ext cx="8458726" cy="433456"/>
          </a:xfrm>
        </p:spPr>
        <p:txBody>
          <a:bodyPr/>
          <a:lstStyle/>
          <a:p>
            <a:r>
              <a:rPr lang="pt-BR" sz="2000" dirty="0">
                <a:latin typeface="Trebuchet MS" panose="020B0603020202020204" pitchFamily="34" charset="0"/>
              </a:rPr>
              <a:t>Recuperação por Faixa de Atraso e de valor PF - FUNDOS</a:t>
            </a:r>
            <a:br>
              <a:rPr lang="pt-BR" sz="4400" dirty="0">
                <a:latin typeface="Trebuchet MS" panose="020B0603020202020204" pitchFamily="34" charset="0"/>
              </a:rPr>
            </a:b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6B33A75-D4FD-E90D-190C-4ACB77C4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628" y="3264037"/>
            <a:ext cx="1767626" cy="25192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299503-1DEA-287F-2D80-15EBA6D8432B}"/>
              </a:ext>
            </a:extLst>
          </p:cNvPr>
          <p:cNvSpPr txBox="1"/>
          <p:nvPr/>
        </p:nvSpPr>
        <p:spPr>
          <a:xfrm>
            <a:off x="0" y="5656359"/>
            <a:ext cx="73066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Resultado consolidado: 01/02/2025 a 28/02/2025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6D4455-8ADB-4695-0B9B-54E834C6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64" y="1497327"/>
            <a:ext cx="8704279" cy="35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7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E9CCF-CD21-B991-6B48-394EBBEE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515352"/>
            <a:ext cx="8307864" cy="414475"/>
          </a:xfrm>
        </p:spPr>
        <p:txBody>
          <a:bodyPr/>
          <a:lstStyle/>
          <a:p>
            <a:r>
              <a:rPr lang="pt-BR" sz="2000" dirty="0"/>
              <a:t>Recuperação por Faixa de Atraso e de valor PJ - FUNDOS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00CC86-E886-EBA3-D2FD-A679A989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138" y="2660492"/>
            <a:ext cx="1839853" cy="29958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6E2BFF-595B-776E-C4B8-E251CD254AC4}"/>
              </a:ext>
            </a:extLst>
          </p:cNvPr>
          <p:cNvSpPr txBox="1"/>
          <p:nvPr/>
        </p:nvSpPr>
        <p:spPr>
          <a:xfrm>
            <a:off x="0" y="5656359"/>
            <a:ext cx="73066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Resultado consolidado: 01/02/2025 a 28/02/2025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B7B82B-6283-3CB5-3550-432DF93A7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3" y="1432161"/>
            <a:ext cx="8358789" cy="35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ED9403-FA84-A0FB-BB54-7F9583D3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</a:rPr>
              <a:t>Ranking RECURSOS PRÓPRIOS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E39A198-01B6-0F5A-A219-F2BF43534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56016"/>
              </p:ext>
            </p:extLst>
          </p:nvPr>
        </p:nvGraphicFramePr>
        <p:xfrm>
          <a:off x="2683379" y="1714887"/>
          <a:ext cx="7047475" cy="37456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8311">
                  <a:extLst>
                    <a:ext uri="{9D8B030D-6E8A-4147-A177-3AD203B41FA5}">
                      <a16:colId xmlns:a16="http://schemas.microsoft.com/office/drawing/2014/main" val="1907497186"/>
                    </a:ext>
                  </a:extLst>
                </a:gridCol>
                <a:gridCol w="5221948">
                  <a:extLst>
                    <a:ext uri="{9D8B030D-6E8A-4147-A177-3AD203B41FA5}">
                      <a16:colId xmlns:a16="http://schemas.microsoft.com/office/drawing/2014/main" val="189837175"/>
                    </a:ext>
                  </a:extLst>
                </a:gridCol>
                <a:gridCol w="1397216">
                  <a:extLst>
                    <a:ext uri="{9D8B030D-6E8A-4147-A177-3AD203B41FA5}">
                      <a16:colId xmlns:a16="http://schemas.microsoft.com/office/drawing/2014/main" val="1040368162"/>
                    </a:ext>
                  </a:extLst>
                </a:gridCol>
              </a:tblGrid>
              <a:tr h="320335">
                <a:tc>
                  <a:txBody>
                    <a:bodyPr/>
                    <a:lstStyle/>
                    <a:p>
                      <a:pPr algn="ctr" fontAlgn="b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Escritório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Apurada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0294716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COBRART RECUPERAÇÃO DE ATIVOS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780449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GN ASSESSORIA E COBRANÇAS LTDA.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210145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 DO BRASIL RECUP. DE CRÉDITO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67892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S LUDOLF SERVICOS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192160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RMOTTA CONSULTORIA EMPRESARIAL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541605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MRL-SISTEMAS DE SERV. ESPECIALIZADOS LTD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65220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RC SOLUÇÕES EMPRESARIAIS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219333"/>
                  </a:ext>
                </a:extLst>
              </a:tr>
              <a:tr h="3044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IVAI SERVICOS ADMINISTRATIVOS E COBRANCA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6875503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MAKLEN CONTACT CENTER ASSESSORIA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1028831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Geral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449260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3D6BD01-6439-38FF-B9FB-9CA64E68FEF1}"/>
              </a:ext>
            </a:extLst>
          </p:cNvPr>
          <p:cNvSpPr txBox="1"/>
          <p:nvPr/>
        </p:nvSpPr>
        <p:spPr>
          <a:xfrm>
            <a:off x="0" y="5656359"/>
            <a:ext cx="73066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Resultado consolidado: 01/02/2025 a 28/02/2025</a:t>
            </a:r>
          </a:p>
        </p:txBody>
      </p:sp>
    </p:spTree>
    <p:extLst>
      <p:ext uri="{BB962C8B-B14F-4D97-AF65-F5344CB8AC3E}">
        <p14:creationId xmlns:p14="http://schemas.microsoft.com/office/powerpoint/2010/main" val="367077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DC15B1-0016-6B56-B864-393F847A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</a:rPr>
              <a:t>Ranking FUNDOS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8241CA4-7CB3-D0CC-1C76-FD10138C0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35442"/>
              </p:ext>
            </p:extLst>
          </p:nvPr>
        </p:nvGraphicFramePr>
        <p:xfrm>
          <a:off x="1738876" y="1793948"/>
          <a:ext cx="8937081" cy="36439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823">
                  <a:extLst>
                    <a:ext uri="{9D8B030D-6E8A-4147-A177-3AD203B41FA5}">
                      <a16:colId xmlns:a16="http://schemas.microsoft.com/office/drawing/2014/main" val="2797541662"/>
                    </a:ext>
                  </a:extLst>
                </a:gridCol>
                <a:gridCol w="4848364">
                  <a:extLst>
                    <a:ext uri="{9D8B030D-6E8A-4147-A177-3AD203B41FA5}">
                      <a16:colId xmlns:a16="http://schemas.microsoft.com/office/drawing/2014/main" val="4113153122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1300695886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1366086821"/>
                    </a:ext>
                  </a:extLst>
                </a:gridCol>
                <a:gridCol w="1105467">
                  <a:extLst>
                    <a:ext uri="{9D8B030D-6E8A-4147-A177-3AD203B41FA5}">
                      <a16:colId xmlns:a16="http://schemas.microsoft.com/office/drawing/2014/main" val="1014153715"/>
                    </a:ext>
                  </a:extLst>
                </a:gridCol>
              </a:tblGrid>
              <a:tr h="6010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Escritório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Fundo PF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Fundo PJ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(PF+PJ)/2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4009953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S LUDOLF SERVICOS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496363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MRL-SISTEMAS DE SERV. ESPECIALIZADOS LTD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6042130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COBRART RECUPERAÇÃO DE ATIVOS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9181388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UNIONCOBRA -ASSESSORIA DE COBRANCAS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2791845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RC SOLUÇÕES EMPRESARIAIS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268929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COMUNIQUE CALL CENTER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66711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 DO BRASIL RECUP. DE CRÉDITO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103831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IVAI SERVICOS ADMINISTRATIVOS E COBRANCA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45820"/>
                  </a:ext>
                </a:extLst>
              </a:tr>
              <a:tr h="27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MAKLEN CONTACT CENTER ASSESSORIA LTDA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34290"/>
                  </a:ext>
                </a:extLst>
              </a:tr>
              <a:tr h="48828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Geral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908244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E7F32FC-BE8A-4BC7-7DE5-9C274E76E954}"/>
              </a:ext>
            </a:extLst>
          </p:cNvPr>
          <p:cNvSpPr txBox="1"/>
          <p:nvPr/>
        </p:nvSpPr>
        <p:spPr>
          <a:xfrm>
            <a:off x="0" y="5656359"/>
            <a:ext cx="73066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Resultado consolidado: 01/01/2025 a 31/01/2025</a:t>
            </a:r>
          </a:p>
        </p:txBody>
      </p:sp>
    </p:spTree>
    <p:extLst>
      <p:ext uri="{BB962C8B-B14F-4D97-AF65-F5344CB8AC3E}">
        <p14:creationId xmlns:p14="http://schemas.microsoft.com/office/powerpoint/2010/main" val="39835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FC063-16ED-6854-BF2C-E72214CD5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7CE5F9-F3AC-BF5C-AFE7-803DFF97F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7FA89-F0AB-7ED1-81D8-CB368021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1472B-8317-7DF6-C4CA-1A0BBA388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28839A-C84C-EA18-F7C2-D91C743B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47908D-F272-DFF2-FEF3-1D4D00BF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i="0" u="none" strike="noStrike" kern="1200" dirty="0">
                <a:solidFill>
                  <a:srgbClr val="FFFFFF"/>
                </a:solidFill>
                <a:effectLst/>
              </a:rPr>
              <a:t>Total de </a:t>
            </a:r>
            <a:r>
              <a:rPr lang="en-US" sz="4000" b="0" i="0" u="none" strike="noStrike" kern="1200" dirty="0" err="1">
                <a:solidFill>
                  <a:srgbClr val="FFFFFF"/>
                </a:solidFill>
                <a:effectLst/>
              </a:rPr>
              <a:t>parcelas</a:t>
            </a:r>
            <a:r>
              <a:rPr lang="en-US" sz="4000" b="0" i="0" u="none" strike="noStrike" kern="1200" dirty="0">
                <a:solidFill>
                  <a:srgbClr val="FFFFFF"/>
                </a:solidFill>
                <a:effectLst/>
              </a:rPr>
              <a:t> </a:t>
            </a:r>
            <a:r>
              <a:rPr lang="en-US" sz="4000" b="0" i="0" u="none" strike="noStrike" kern="1200" dirty="0" err="1">
                <a:solidFill>
                  <a:srgbClr val="FFFFFF"/>
                </a:solidFill>
                <a:effectLst/>
              </a:rPr>
              <a:t>recuperadas</a:t>
            </a:r>
            <a:endParaRPr lang="en-US" sz="4000" kern="1200" dirty="0">
              <a:solidFill>
                <a:srgbClr val="FFFFFF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7A77204-C0FD-DF77-4F7B-BF7051AEE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94884"/>
              </p:ext>
            </p:extLst>
          </p:nvPr>
        </p:nvGraphicFramePr>
        <p:xfrm>
          <a:off x="957262" y="2874230"/>
          <a:ext cx="9915524" cy="1097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3019">
                  <a:extLst>
                    <a:ext uri="{9D8B030D-6E8A-4147-A177-3AD203B41FA5}">
                      <a16:colId xmlns:a16="http://schemas.microsoft.com/office/drawing/2014/main" val="1191388709"/>
                    </a:ext>
                  </a:extLst>
                </a:gridCol>
                <a:gridCol w="2480835">
                  <a:extLst>
                    <a:ext uri="{9D8B030D-6E8A-4147-A177-3AD203B41FA5}">
                      <a16:colId xmlns:a16="http://schemas.microsoft.com/office/drawing/2014/main" val="1704543346"/>
                    </a:ext>
                  </a:extLst>
                </a:gridCol>
                <a:gridCol w="2480835">
                  <a:extLst>
                    <a:ext uri="{9D8B030D-6E8A-4147-A177-3AD203B41FA5}">
                      <a16:colId xmlns:a16="http://schemas.microsoft.com/office/drawing/2014/main" val="2192845389"/>
                    </a:ext>
                  </a:extLst>
                </a:gridCol>
                <a:gridCol w="2480835">
                  <a:extLst>
                    <a:ext uri="{9D8B030D-6E8A-4147-A177-3AD203B41FA5}">
                      <a16:colId xmlns:a16="http://schemas.microsoft.com/office/drawing/2014/main" val="3017457739"/>
                    </a:ext>
                  </a:extLst>
                </a:gridCol>
              </a:tblGrid>
              <a:tr h="5488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kern="1200" dirty="0">
                          <a:solidFill>
                            <a:schemeClr val="lt1"/>
                          </a:solidFill>
                        </a:rPr>
                        <a:t>Recursos Próprios</a:t>
                      </a:r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kern="1200" dirty="0">
                          <a:solidFill>
                            <a:schemeClr val="lt1"/>
                          </a:solidFill>
                        </a:rPr>
                        <a:t>Fundos PJ</a:t>
                      </a:r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kern="1200" dirty="0">
                          <a:solidFill>
                            <a:schemeClr val="lt1"/>
                          </a:solidFill>
                        </a:rPr>
                        <a:t>Fundos PF</a:t>
                      </a:r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kern="1200" dirty="0">
                          <a:solidFill>
                            <a:schemeClr val="lt1"/>
                          </a:solidFill>
                        </a:rPr>
                        <a:t>Total</a:t>
                      </a:r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253360"/>
                  </a:ext>
                </a:extLst>
              </a:tr>
              <a:tr h="5488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R$ 696.041,83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R$ 857.658,00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R$ 332.630,85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R$ 1.886.330,68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95755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019BD4B-06C6-3ADB-61F7-9C06D88149EA}"/>
              </a:ext>
            </a:extLst>
          </p:cNvPr>
          <p:cNvSpPr txBox="1"/>
          <p:nvPr/>
        </p:nvSpPr>
        <p:spPr>
          <a:xfrm>
            <a:off x="0" y="5656359"/>
            <a:ext cx="73066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Resultado consolidado: 01/02/2025 a 28/02/2025</a:t>
            </a:r>
          </a:p>
        </p:txBody>
      </p:sp>
    </p:spTree>
    <p:extLst>
      <p:ext uri="{BB962C8B-B14F-4D97-AF65-F5344CB8AC3E}">
        <p14:creationId xmlns:p14="http://schemas.microsoft.com/office/powerpoint/2010/main" val="298113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3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17326</TotalTime>
  <Words>321</Words>
  <Application>Microsoft Office PowerPoint</Application>
  <PresentationFormat>Widescreen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Recuperação por Faixa de Atraso e de valor PF - FUNDOS </vt:lpstr>
      <vt:lpstr>Recuperação por Faixa de Atraso e de valor PJ - FUNDOS</vt:lpstr>
      <vt:lpstr>Ranking RECURSOS PRÓPRIOS</vt:lpstr>
      <vt:lpstr>Ranking FUNDOS</vt:lpstr>
      <vt:lpstr>Total de parcelas recuperadas</vt:lpstr>
      <vt:lpstr>Apresentação do PowerPoint</vt:lpstr>
    </vt:vector>
  </TitlesOfParts>
  <Company>Agerio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Yuri Brito</dc:creator>
  <cp:lastModifiedBy>Milena da Costa Silva</cp:lastModifiedBy>
  <cp:revision>65</cp:revision>
  <dcterms:created xsi:type="dcterms:W3CDTF">2018-01-10T19:08:18Z</dcterms:created>
  <dcterms:modified xsi:type="dcterms:W3CDTF">2025-03-17T16:01:39Z</dcterms:modified>
</cp:coreProperties>
</file>